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3B08-87A6-41DA-B0C1-FCD89DF2E367}" type="datetimeFigureOut">
              <a:rPr lang="en-IN" smtClean="0"/>
              <a:t>26-03-2024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5C2D-EBC6-42B0-898C-7C5E0CE85C1C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074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3B08-87A6-41DA-B0C1-FCD89DF2E367}" type="datetimeFigureOut">
              <a:rPr lang="en-IN" smtClean="0"/>
              <a:t>26-03-2024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5C2D-EBC6-42B0-898C-7C5E0CE85C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7323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3B08-87A6-41DA-B0C1-FCD89DF2E367}" type="datetimeFigureOut">
              <a:rPr lang="en-IN" smtClean="0"/>
              <a:t>26-03-2024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5C2D-EBC6-42B0-898C-7C5E0CE85C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3646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3B08-87A6-41DA-B0C1-FCD89DF2E367}" type="datetimeFigureOut">
              <a:rPr lang="en-IN" smtClean="0"/>
              <a:t>26-03-2024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5C2D-EBC6-42B0-898C-7C5E0CE85C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4720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3B08-87A6-41DA-B0C1-FCD89DF2E367}" type="datetimeFigureOut">
              <a:rPr lang="en-IN" smtClean="0"/>
              <a:t>26-03-2024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5C2D-EBC6-42B0-898C-7C5E0CE85C1C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706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3B08-87A6-41DA-B0C1-FCD89DF2E367}" type="datetimeFigureOut">
              <a:rPr lang="en-IN" smtClean="0"/>
              <a:t>26-03-2024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5C2D-EBC6-42B0-898C-7C5E0CE85C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630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3B08-87A6-41DA-B0C1-FCD89DF2E367}" type="datetimeFigureOut">
              <a:rPr lang="en-IN" smtClean="0"/>
              <a:t>26-03-2024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5C2D-EBC6-42B0-898C-7C5E0CE85C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9542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3B08-87A6-41DA-B0C1-FCD89DF2E367}" type="datetimeFigureOut">
              <a:rPr lang="en-IN" smtClean="0"/>
              <a:t>26-03-2024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5C2D-EBC6-42B0-898C-7C5E0CE85C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644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3B08-87A6-41DA-B0C1-FCD89DF2E367}" type="datetimeFigureOut">
              <a:rPr lang="en-IN" smtClean="0"/>
              <a:t>26-03-2024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5C2D-EBC6-42B0-898C-7C5E0CE85C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045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9DE3B08-87A6-41DA-B0C1-FCD89DF2E367}" type="datetimeFigureOut">
              <a:rPr lang="en-IN" smtClean="0"/>
              <a:t>26-03-2024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B15C2D-EBC6-42B0-898C-7C5E0CE85C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4624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3B08-87A6-41DA-B0C1-FCD89DF2E367}" type="datetimeFigureOut">
              <a:rPr lang="en-IN" smtClean="0"/>
              <a:t>26-03-2024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5C2D-EBC6-42B0-898C-7C5E0CE85C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833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9DE3B08-87A6-41DA-B0C1-FCD89DF2E367}" type="datetimeFigureOut">
              <a:rPr lang="en-IN" smtClean="0"/>
              <a:t>26-03-2024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0B15C2D-EBC6-42B0-898C-7C5E0CE85C1C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60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0243" y="388592"/>
            <a:ext cx="9630200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– 1</a:t>
            </a:r>
          </a:p>
          <a:p>
            <a:pPr algn="ctr"/>
            <a:endParaRPr lang="en-GB" sz="66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6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 OF HEALTH </a:t>
            </a:r>
          </a:p>
          <a:p>
            <a:pPr algn="ctr"/>
            <a:r>
              <a:rPr lang="en-GB" sz="6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DISEASE</a:t>
            </a:r>
            <a:endParaRPr lang="en-IN" sz="6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43290" y="5036234"/>
            <a:ext cx="51641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Prepared by: </a:t>
            </a:r>
          </a:p>
          <a:p>
            <a:pPr algn="ctr"/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Ms. Chandan Nakum</a:t>
            </a:r>
          </a:p>
          <a:p>
            <a:pPr algn="ctr"/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professor, Marwadi University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0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3.bp.blogspot.com/-3djvEyETIP4/VyBdUCq2LnI/AAAAAAAABTY/yH5Z_llCXlMdcTdmY1ZfndsjqXEJWSiRwCLcB/s1600/health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866" y="565220"/>
            <a:ext cx="4896601" cy="523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27630" y="565220"/>
            <a:ext cx="60823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 OF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Webster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defines disease as "a condition in which body health is impaired, a departure from a state of health, an alteration of the human body interrupting the performance of vital functions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oxford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English Dictionary defines disease as" a condition of the body or some part or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 of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body in which its functions are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disturbed or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deranged".</a:t>
            </a:r>
          </a:p>
        </p:txBody>
      </p:sp>
    </p:spTree>
    <p:extLst>
      <p:ext uri="{BB962C8B-B14F-4D97-AF65-F5344CB8AC3E}">
        <p14:creationId xmlns:p14="http://schemas.microsoft.com/office/powerpoint/2010/main" val="316069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535" y="150124"/>
            <a:ext cx="119690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Ecological point of view disease is defined as “a malfunction of the human organism to the environment.”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simplest definition is that disease is just the opposite of health: i.e., any deviation from normal functioning or state of complete physical or mental well-being.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535" y="1719784"/>
            <a:ext cx="1196908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Distinction between Disease, Illness and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Sickness: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literally means "without ease" (uneasiness), when something is wrong with bodily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Illness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refers to the presence of a specific disease, and also to the individual's perceptions and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response to the disease, as well as the impact of that disease on the psychosocial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Sickness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refers to a state of social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dysfunction.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physiological/psychological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dysfunction.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Illness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subjective state of the person who feels aware of not being well. 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Sickness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state of social dysfunction i.e.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role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the individual assumes when ill (sickness role).</a:t>
            </a:r>
          </a:p>
        </p:txBody>
      </p:sp>
    </p:spTree>
    <p:extLst>
      <p:ext uri="{BB962C8B-B14F-4D97-AF65-F5344CB8AC3E}">
        <p14:creationId xmlns:p14="http://schemas.microsoft.com/office/powerpoint/2010/main" val="310013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9391" y="362130"/>
            <a:ext cx="5550090" cy="5629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DETERMINANTS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determined by multiple factors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of an individual and community is influenced by: I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nternal (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factors include by his own genetic factors and the external factors include environmental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interact and these interactions may be health promoting or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deleterious.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health of individuals and whole communities may be considered to be the result of many interactions.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4067" t="34132" r="38616" b="16684"/>
          <a:stretch/>
        </p:blipFill>
        <p:spPr>
          <a:xfrm>
            <a:off x="5959862" y="1214649"/>
            <a:ext cx="5777214" cy="427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15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0206" y="143598"/>
            <a:ext cx="116369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BIOLOGICAL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DETERMINANTS: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of an individual partly depends on the genetic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constitutions.</a:t>
            </a:r>
          </a:p>
          <a:p>
            <a:pPr algn="just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diseases e.g. chromosomal anomalies, inborn error of metabolism, mental retardation and some types of diabetes are some extent due to genetic origin.</a:t>
            </a:r>
          </a:p>
        </p:txBody>
      </p:sp>
      <p:sp>
        <p:nvSpPr>
          <p:cNvPr id="3" name="Rectangle 2"/>
          <p:cNvSpPr/>
          <p:nvPr/>
        </p:nvSpPr>
        <p:spPr>
          <a:xfrm>
            <a:off x="250205" y="2024223"/>
            <a:ext cx="1163699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FACTORS: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Biological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 producing agent (e.g. bacteria, virus, fungi), intermediate host (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e.g.mosquito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sand fly), vector (e.g. house fly), reservoir (e.g. pig in JE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Physical: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water, light, noise, soil, climate, altitude,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radiation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housing, waste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</a:p>
          <a:p>
            <a:pPr algn="just"/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Psychosocial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psychological make up of individual and structure and functioning of society.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E.g.habit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beliefs, culture, custom, religion etc.</a:t>
            </a:r>
          </a:p>
        </p:txBody>
      </p:sp>
      <p:sp>
        <p:nvSpPr>
          <p:cNvPr id="4" name="Rectangle 3"/>
          <p:cNvSpPr/>
          <p:nvPr/>
        </p:nvSpPr>
        <p:spPr>
          <a:xfrm>
            <a:off x="250205" y="4643513"/>
            <a:ext cx="116369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STYLE:</a:t>
            </a:r>
          </a:p>
          <a:p>
            <a:pPr algn="just"/>
            <a:r>
              <a:rPr lang="en-I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Behavioral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pattern and life long habits e.g. smoking and alcohol consumption,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foodhabit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personal hygiene, rest and physical exercise, bowel and sleeping patterns, sexual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62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0740" y="350196"/>
            <a:ext cx="114980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SOCIO-ECONOMIC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CONDITIONS:</a:t>
            </a:r>
          </a:p>
          <a:p>
            <a:pPr algn="just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 of education, occupation and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income.</a:t>
            </a:r>
          </a:p>
          <a:p>
            <a:pPr algn="just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 map of illiteracy closely coincides with the maps of poverty, malnutrition, ill health, high infant and child mortality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rates.</a:t>
            </a:r>
          </a:p>
          <a:p>
            <a:pPr algn="just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state of being employed in productive work promotes health, because the unemployed usually show a higher incidence of ill-health and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deaths.</a:t>
            </a:r>
          </a:p>
          <a:p>
            <a:pPr algn="just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no doubt that economic progress has positive impact factor in reducing morbidity, increasing life expectancy and improving the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quality of life.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0740" y="3533371"/>
            <a:ext cx="114980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AVAILABILITY OF HEALTH AD FAMILY WELFARE SERVICE:</a:t>
            </a:r>
          </a:p>
          <a:p>
            <a:pPr algn="just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family welfare services cover a wide spectrum of personal and community services for treatment of diseases, prevention of disease and promotion of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health.</a:t>
            </a:r>
          </a:p>
          <a:p>
            <a:pPr algn="just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 of health services is to improve the health status of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immunization of children can influence the incidence/prevalence of particular disease. Provision of safe water can prevent mortality and morbidity from water-borne diseases.</a:t>
            </a:r>
          </a:p>
        </p:txBody>
      </p:sp>
    </p:spTree>
    <p:extLst>
      <p:ext uri="{BB962C8B-B14F-4D97-AF65-F5344CB8AC3E}">
        <p14:creationId xmlns:p14="http://schemas.microsoft.com/office/powerpoint/2010/main" val="56987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5888" y="448350"/>
            <a:ext cx="1166022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AGING OF THE POPULATION:</a:t>
            </a:r>
          </a:p>
          <a:p>
            <a:pPr algn="just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year 2020, the world will have more than one billion people aged sixty or over and more than two-thirds of them living in developing countries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 concern of rapid population aging is the increased prevalence of chronic diseases and disabilities both being condition that tend to accompany the aging process and deserve special attention.</a:t>
            </a:r>
          </a:p>
        </p:txBody>
      </p:sp>
      <p:sp>
        <p:nvSpPr>
          <p:cNvPr id="3" name="Rectangle 2"/>
          <p:cNvSpPr/>
          <p:nvPr/>
        </p:nvSpPr>
        <p:spPr>
          <a:xfrm>
            <a:off x="265888" y="2951228"/>
            <a:ext cx="1166022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DETERMINANTS OF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HEALTH: </a:t>
            </a:r>
          </a:p>
          <a:p>
            <a:pPr algn="just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Except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above discussed determinants, there are many more determinates of health and disease of an individual and community. These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Science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Gender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Equity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social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justice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rights etc.</a:t>
            </a:r>
          </a:p>
        </p:txBody>
      </p:sp>
    </p:spTree>
    <p:extLst>
      <p:ext uri="{BB962C8B-B14F-4D97-AF65-F5344CB8AC3E}">
        <p14:creationId xmlns:p14="http://schemas.microsoft.com/office/powerpoint/2010/main" val="44557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3709" y="292708"/>
            <a:ext cx="1146566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INDICATORS OF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indicators are used to measure the health status of individuals, populations, and countries. These indicators can provide valuable insights into the health of a population and can be used to inform policies and interventions aimed at improving health outcomes. </a:t>
            </a: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indicators are defined as those variables which measures the health status of an individual and community.</a:t>
            </a:r>
          </a:p>
        </p:txBody>
      </p:sp>
      <p:sp>
        <p:nvSpPr>
          <p:cNvPr id="3" name="Rectangle 2"/>
          <p:cNvSpPr/>
          <p:nvPr/>
        </p:nvSpPr>
        <p:spPr>
          <a:xfrm>
            <a:off x="343709" y="2970364"/>
            <a:ext cx="49789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of Indicators are as Follow: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Mortality indicators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Morbidity indicators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Disability rates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Nutritional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status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 delivery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Utilization rates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22627" y="3293529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Indicators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social and mental health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indicators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Socio-economic indicators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policy indicators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Indicators of quality of life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370668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660" y="368490"/>
            <a:ext cx="114368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Mortality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Indicators: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Crude Death rate,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 Expectancy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Infant mortality rate, Child mortality rate, Under five mortality rate, Maternal mortality ratio, Disease specific mortality, proportional mortality rate etc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Morbidity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Indicators: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Incidence and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prevalence rate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disease notification rate,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OPD attendance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rate, Admission, readmission and discharge rate, duration of stay in hospital and spells of sickness or absence from work or school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Disability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Indicators: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Sullivan's index, HALE (Health Adjusted Life Expectancy), DALY (Disability Adjusted Life Year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Sullivan's 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expectation of life free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disability.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HALE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equivalent number of years in full health that a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born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expected to live based on the current rates of ill health and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mortality.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DALY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expresses the years of life lost to premature death and years lived with disability adjusted for the severity of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disability.45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Nutritional Status Indicators: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Anthropometric measurement of preschool children, Prevalence of low birth weight etc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308" y="286601"/>
            <a:ext cx="1151871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Care Delivery Indicators: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Doctor- population ratio, Bed-nurse ratio, Population-bed ration, Population per health facility etc.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Utilization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Rates: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immunization coverage,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 coverage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Hospital Delivery, Contraceptives prevalence rate, Bed occupancy rate, average length of stay in hospital and bed turnover rate etc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Indicators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social and mental health: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Rates of suicides, homicides, violence, crimes, RTAS, drug abuse, smoking and alcohol consumption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indicators: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proportion of population having access to safe drinking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and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improved sanitation facility, level of air pollution, water pollution, noise pollution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Socio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Indicators: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 of population increase, Per capita GNP, Dependency ratio, Level of unemployment, literacy rate, family size etc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Indicators: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proportion of GNP spent on health services, proportion of GNP spent on health related activities including safe water supply, sanitation, housing, nutrition etc. and proportion of total health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 devoted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primary health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care.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Indicators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Quality of Life: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PQLI, IMR, Literacy rate, Life Expectancy at age one etc.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0834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265" y="261033"/>
            <a:ext cx="116369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THEORIES OF DISEASES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CAUSATION:</a:t>
            </a:r>
          </a:p>
          <a:p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Supernatural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theory of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due to super power e.g. gods, evil spirits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I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Tridosha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theory of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doshas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humors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are: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Vaata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(Wind),Pitta (gall), and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Kapha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(mucus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Perfect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balance of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tridosha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Disturbance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balance is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disease.</a:t>
            </a:r>
          </a:p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Theory of 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Contagion: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Spreading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disease by being close to or touching other people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Miasmatic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theory of 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 causation: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due to noxious air and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vapors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These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concepts were prevailing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 Louis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Pasteur (1822 - 1895)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491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3.bp.blogspot.com/-3djvEyETIP4/VyBdUCq2LnI/AAAAAAAABTY/yH5Z_llCXlMdcTdmY1ZfndsjqXEJWSiRwCLcB/s1600/health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866" y="565220"/>
            <a:ext cx="4896601" cy="523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8321" y="537319"/>
            <a:ext cx="651908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 OF </a:t>
            </a:r>
            <a:r>
              <a:rPr lang="e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HEALTH:</a:t>
            </a:r>
          </a:p>
          <a:p>
            <a:pPr algn="just"/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evolved over the centuries as a concept from individual concern to world wide social goal and encompasses the whole quality of life. </a:t>
            </a: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Changing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 of health till now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are:</a:t>
            </a:r>
          </a:p>
          <a:p>
            <a:pPr marL="900113" indent="-457200" algn="just">
              <a:buFont typeface="Wingdings" panose="05000000000000000000" pitchFamily="2" charset="2"/>
              <a:buChar char="q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Biomedical concept</a:t>
            </a:r>
          </a:p>
          <a:p>
            <a:pPr marL="900113" indent="-457200" algn="just">
              <a:buFont typeface="Wingdings" panose="05000000000000000000" pitchFamily="2" charset="2"/>
              <a:buChar char="q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Ecological concept</a:t>
            </a:r>
          </a:p>
          <a:p>
            <a:pPr marL="900113" indent="-457200" algn="just">
              <a:buFont typeface="Wingdings" panose="05000000000000000000" pitchFamily="2" charset="2"/>
              <a:buChar char="q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Psychosocial concept</a:t>
            </a:r>
          </a:p>
          <a:p>
            <a:pPr marL="900113" indent="-457200" algn="just">
              <a:buFont typeface="Wingdings" panose="05000000000000000000" pitchFamily="2" charset="2"/>
              <a:buChar char="q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Holistic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</a:t>
            </a:r>
          </a:p>
        </p:txBody>
      </p:sp>
    </p:spTree>
    <p:extLst>
      <p:ext uri="{BB962C8B-B14F-4D97-AF65-F5344CB8AC3E}">
        <p14:creationId xmlns:p14="http://schemas.microsoft.com/office/powerpoint/2010/main" val="62387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743" y="259013"/>
            <a:ext cx="114732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Germ Theory of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1860, Louis Pasteur demonstrated the presence of bacteria in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theory emphasized that the sole cause of disease is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microbes.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theory generally referred to as one-to- one relationship between disease agent and disease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 agent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 →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</a:p>
          <a:p>
            <a:pPr algn="just"/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Epidemiological Triad 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germ theory of disease has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limitations.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it is well-known that not all exposed to tuberculosis bacilli develops tuberculosis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same condition in an undernourished person may result in clinically manifest.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37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151" y="150126"/>
            <a:ext cx="1167793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BIOMEDICAL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CONCEPT:</a:t>
            </a:r>
          </a:p>
          <a:p>
            <a:pPr algn="just"/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Traditionally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health has been viewed as an "absence of disease", and if one was free from disease, then the person was considered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healthy.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 has the basis in the "germ theory of disease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profession viewed the human body as a machine, disease as a consequence of the breakdown of the machine and one of the doctor's task as repair of the machine.</a:t>
            </a:r>
          </a:p>
        </p:txBody>
      </p:sp>
      <p:sp>
        <p:nvSpPr>
          <p:cNvPr id="3" name="Rectangle 2"/>
          <p:cNvSpPr/>
          <p:nvPr/>
        </p:nvSpPr>
        <p:spPr>
          <a:xfrm>
            <a:off x="291151" y="3114385"/>
            <a:ext cx="1167793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ECOLOGICAL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CONCEPT:</a:t>
            </a:r>
          </a:p>
          <a:p>
            <a:pPr algn="just"/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ecological point of view; health is viewed as a dynamic equilibrium between human being and environment, and disease a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 adjustment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human organism to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Dubos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"Health implies the relative absence of pain and discomfort and a continuous adaptation and adjustment to the environment to ensure optimal function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ecological concept raises two issues, viz. imperfect man and imperfect environment.</a:t>
            </a:r>
          </a:p>
        </p:txBody>
      </p:sp>
    </p:spTree>
    <p:extLst>
      <p:ext uri="{BB962C8B-B14F-4D97-AF65-F5344CB8AC3E}">
        <p14:creationId xmlns:p14="http://schemas.microsoft.com/office/powerpoint/2010/main" val="5911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095" y="658842"/>
            <a:ext cx="114732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PSYCHOSOCIAL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CONCEPT:</a:t>
            </a: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psychosocial concept "health is not only biomedical phenomenon, but is influenced by social, psychological, cultural, economic and political factors of the people concerned."</a:t>
            </a:r>
          </a:p>
        </p:txBody>
      </p:sp>
      <p:sp>
        <p:nvSpPr>
          <p:cNvPr id="3" name="Rectangle 2"/>
          <p:cNvSpPr/>
          <p:nvPr/>
        </p:nvSpPr>
        <p:spPr>
          <a:xfrm>
            <a:off x="332095" y="2799518"/>
            <a:ext cx="114732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HOLISTIC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CONCEPT:</a:t>
            </a: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 is the synthesis of all the above concepts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recognizes the strength of social, economic, political and environmental influences on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described health as a unified or multidimensional process involving the wellbeing of whole person in context of his environment.</a:t>
            </a:r>
          </a:p>
        </p:txBody>
      </p:sp>
    </p:spTree>
    <p:extLst>
      <p:ext uri="{BB962C8B-B14F-4D97-AF65-F5344CB8AC3E}">
        <p14:creationId xmlns:p14="http://schemas.microsoft.com/office/powerpoint/2010/main" val="34223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069" y="313899"/>
            <a:ext cx="116278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 OF HEALTH:</a:t>
            </a: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"the condition of being sound in body, mind or spirit, especially freedom from physical disease or pain"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webster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soundness of body or mind; that condition in which its functions are duly and efficiently discharged"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(oxford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condition or quality of the human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organism expressing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adequate functioning of the organism in given conditions, genetic and environmental"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operational def.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WHO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define 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is a state of complete physical, mental and social well-being and not merely an absence of disease or infirmity"</a:t>
            </a:r>
          </a:p>
        </p:txBody>
      </p:sp>
    </p:spTree>
    <p:extLst>
      <p:ext uri="{BB962C8B-B14F-4D97-AF65-F5344CB8AC3E}">
        <p14:creationId xmlns:p14="http://schemas.microsoft.com/office/powerpoint/2010/main" val="391966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251" y="272954"/>
            <a:ext cx="116415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OPERATIONAL DEFINITION: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Broad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Sense: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can be seen as "A condition or quality of human organism expressing the adequate functioning of the organism in given condition, genetic or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environmental”.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Narrow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sense: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no obvious evidence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disease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that a person is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functioning normally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Several organs of the body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functioning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adequately in themselves and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relation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one another, which implies a kind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equilibrium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homeostasis.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4716" y="3521122"/>
            <a:ext cx="11641541" cy="2321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DIMENSIONS OF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HEALTH: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multidimensional.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World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Organization explained health in three dimensional perspectives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mental, social and spiritual. </a:t>
            </a:r>
            <a:endParaRPr lang="en-I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Besides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many more may be cited, e.g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emotional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vocational, political, philosophical,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cultural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socioeconomic, environmental,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nutritional, curative and preventive..</a:t>
            </a:r>
          </a:p>
        </p:txBody>
      </p:sp>
    </p:spTree>
    <p:extLst>
      <p:ext uri="{BB962C8B-B14F-4D97-AF65-F5344CB8AC3E}">
        <p14:creationId xmlns:p14="http://schemas.microsoft.com/office/powerpoint/2010/main" val="196727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61709"/>
            <a:ext cx="114459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 views heath form physiological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perspective.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conceptualizes health that as biologically a state in which each and every organ even a cell is functioning at their optimum capacity and in perfect harmony with the rest of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body.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can be assessed at community level by the measurement of morbidity and mortality rates.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3440458"/>
            <a:ext cx="114459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DIMENSION: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Ability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think clearly and coherently. This deals with sound socialization in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communities.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Mental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is a state of balance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 the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and the surrounding world, a state of harmony between oneself and others, coexistence between the relatives of the self and that of other people and that of the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Mental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is not merely an absence of mental illness.</a:t>
            </a:r>
          </a:p>
        </p:txBody>
      </p:sp>
    </p:spTree>
    <p:extLst>
      <p:ext uri="{BB962C8B-B14F-4D97-AF65-F5344CB8AC3E}">
        <p14:creationId xmlns:p14="http://schemas.microsoft.com/office/powerpoint/2010/main" val="174514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618" y="122536"/>
            <a:ext cx="82659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Features of mentally healthy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internal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adjusted in the external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Strong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sense of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self-esteem.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himself: his mind, problems and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self-controls-balances.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Faces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 and tries to solve them intellectually.</a:t>
            </a:r>
          </a:p>
        </p:txBody>
      </p:sp>
      <p:sp>
        <p:nvSpPr>
          <p:cNvPr id="3" name="Rectangle 2"/>
          <p:cNvSpPr/>
          <p:nvPr/>
        </p:nvSpPr>
        <p:spPr>
          <a:xfrm>
            <a:off x="195618" y="3515646"/>
            <a:ext cx="11582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DIMENSION: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refers the ability to make and maintain relationships with other people or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communities.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states that harmony and integration within and between each individuals and other members of the society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 of health includes the level of social skills one possesses, social functioning and the ability to see oneself as a member of a larger society.</a:t>
            </a:r>
          </a:p>
        </p:txBody>
      </p:sp>
    </p:spTree>
    <p:extLst>
      <p:ext uri="{BB962C8B-B14F-4D97-AF65-F5344CB8AC3E}">
        <p14:creationId xmlns:p14="http://schemas.microsoft.com/office/powerpoint/2010/main" val="340951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037" y="336856"/>
            <a:ext cx="1144592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SPIRITUAL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Spiritual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is connected with religious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beliefs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practices. It also deals with personal creeds, principles of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behaviour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ways of achieving peace of mind and being at peace with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oneself.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intangible "something" that transcends physiology and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psychology.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integrity, principle and ethics, the purpose of life, commitment to some higher being, belief in the concepts that are not subject to "state of art" explanation.</a:t>
            </a:r>
          </a:p>
        </p:txBody>
      </p:sp>
    </p:spTree>
    <p:extLst>
      <p:ext uri="{BB962C8B-B14F-4D97-AF65-F5344CB8AC3E}">
        <p14:creationId xmlns:p14="http://schemas.microsoft.com/office/powerpoint/2010/main" val="305728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880</TotalTime>
  <Words>2311</Words>
  <Application>Microsoft Office PowerPoint</Application>
  <PresentationFormat>Widescreen</PresentationFormat>
  <Paragraphs>179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44</cp:revision>
  <dcterms:created xsi:type="dcterms:W3CDTF">2023-12-28T07:43:18Z</dcterms:created>
  <dcterms:modified xsi:type="dcterms:W3CDTF">2024-03-26T06:20:30Z</dcterms:modified>
</cp:coreProperties>
</file>